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3"/>
  </p:notesMasterIdLst>
  <p:sldIdLst>
    <p:sldId id="397" r:id="rId2"/>
    <p:sldId id="337" r:id="rId3"/>
    <p:sldId id="390" r:id="rId4"/>
    <p:sldId id="391" r:id="rId5"/>
    <p:sldId id="392" r:id="rId6"/>
    <p:sldId id="393" r:id="rId7"/>
    <p:sldId id="394" r:id="rId8"/>
    <p:sldId id="395" r:id="rId9"/>
    <p:sldId id="374" r:id="rId10"/>
    <p:sldId id="360" r:id="rId11"/>
    <p:sldId id="382" r:id="rId12"/>
    <p:sldId id="380" r:id="rId13"/>
    <p:sldId id="383" r:id="rId14"/>
    <p:sldId id="384" r:id="rId15"/>
    <p:sldId id="379" r:id="rId16"/>
    <p:sldId id="355" r:id="rId17"/>
    <p:sldId id="356" r:id="rId18"/>
    <p:sldId id="357" r:id="rId19"/>
    <p:sldId id="358" r:id="rId20"/>
    <p:sldId id="376" r:id="rId21"/>
    <p:sldId id="398" r:id="rId22"/>
  </p:sldIdLst>
  <p:sldSz cx="9906000" cy="6858000" type="A4"/>
  <p:notesSz cx="6742113" cy="98726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10" autoAdjust="0"/>
    <p:restoredTop sz="94660"/>
  </p:normalViewPr>
  <p:slideViewPr>
    <p:cSldViewPr snapToGrid="0">
      <p:cViewPr>
        <p:scale>
          <a:sx n="100" d="100"/>
          <a:sy n="100" d="100"/>
        </p:scale>
        <p:origin x="-438" y="13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0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9525" y="0"/>
            <a:ext cx="29210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6E1AFEE-E66B-415A-9E2E-F154AFB28B7B}" type="datetimeFigureOut">
              <a:rPr lang="ru-RU"/>
              <a:pPr>
                <a:defRPr/>
              </a:pPr>
              <a:t>09.08.2017</a:t>
            </a:fld>
            <a:endParaRPr lang="ru-RU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96913" y="739775"/>
            <a:ext cx="5348287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688" y="4689475"/>
            <a:ext cx="5392737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63"/>
            <a:ext cx="29210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9525" y="9377363"/>
            <a:ext cx="29210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6F82CC5-9289-4913-BE3C-027F4D6FB5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7252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7BA28-3A7B-43C7-9BEE-34DCF4AF5647}" type="datetime1">
              <a:rPr lang="en-US"/>
              <a:pPr>
                <a:defRPr/>
              </a:pPr>
              <a:t>8/9/2017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0F268-2058-42FB-8494-EE3B843580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31C9A-4922-4854-B397-B9D5328AD4FC}" type="datetime1">
              <a:rPr lang="en-US"/>
              <a:pPr>
                <a:defRPr/>
              </a:pPr>
              <a:t>8/9/2017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7A9B1-A0CD-4C8F-91D5-30C312B95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789613" y="609600"/>
            <a:ext cx="1746250" cy="54324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50863" y="609600"/>
            <a:ext cx="5086350" cy="54324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8D894-BCC3-4F63-B948-E54B5FB7C323}" type="datetime1">
              <a:rPr lang="en-US"/>
              <a:pPr>
                <a:defRPr/>
              </a:pPr>
              <a:t>8/9/2017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05402-62C9-41AF-A073-7732D2BDE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50863" y="609600"/>
            <a:ext cx="6985000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50863" y="2160588"/>
            <a:ext cx="3416300" cy="1863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119563" y="2160588"/>
            <a:ext cx="3416300" cy="1863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50863" y="4176713"/>
            <a:ext cx="3416300" cy="18653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19563" y="4176713"/>
            <a:ext cx="3416300" cy="18653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9D536-FF7F-4FCF-92CB-1FA9C2AD650D}" type="datetime1">
              <a:rPr lang="en-US"/>
              <a:pPr>
                <a:defRPr/>
              </a:pPr>
              <a:t>8/9/2017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13BC0-16C0-4810-9503-853B493DE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01605-5962-4ABE-9716-AF93422B8C39}" type="datetime1">
              <a:rPr lang="en-US"/>
              <a:pPr>
                <a:defRPr/>
              </a:pPr>
              <a:t>8/9/2017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8AC7B-F58F-4E3F-8F5C-C75A6038E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FC82C-DE25-4BCE-B5AB-7BF29BEAAC43}" type="datetime1">
              <a:rPr lang="en-US"/>
              <a:pPr>
                <a:defRPr/>
              </a:pPr>
              <a:t>8/9/2017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B9D9E-BF91-4301-9FC2-D91B284B9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50863" y="2160588"/>
            <a:ext cx="3416300" cy="3881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19563" y="2160588"/>
            <a:ext cx="3416300" cy="3881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4E820-6283-48D8-BEDA-C1EBBFDE5154}" type="datetime1">
              <a:rPr lang="en-US"/>
              <a:pPr>
                <a:defRPr/>
              </a:pPr>
              <a:t>8/9/2017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72FBF-14CD-461F-A6C6-6A498D078C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447C2-1307-4344-9857-C7BA9E31859C}" type="datetime1">
              <a:rPr lang="en-US"/>
              <a:pPr>
                <a:defRPr/>
              </a:pPr>
              <a:t>8/9/2017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6C2D6-EB19-48C4-A115-3A9C1E6330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BB556-2A7D-49C5-8364-F207ECA19B59}" type="datetime1">
              <a:rPr lang="en-US"/>
              <a:pPr>
                <a:defRPr/>
              </a:pPr>
              <a:t>8/9/2017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C21B0-77C9-45AC-B2F0-95D42F9CD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01701-CA83-4B59-8517-C05C5A82C54F}" type="datetime1">
              <a:rPr lang="en-US"/>
              <a:pPr>
                <a:defRPr/>
              </a:pPr>
              <a:t>8/9/2017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ACDB3-7E4B-49BB-BBA6-3ED8C7680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8F4BA-0B05-455B-83E1-BEC67B0BB5FF}" type="datetime1">
              <a:rPr lang="en-US"/>
              <a:pPr>
                <a:defRPr/>
              </a:pPr>
              <a:t>8/9/2017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F7D59-99E3-43A1-B6D3-9D856C2AB7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4E491-8D38-4B25-B798-853F4544EE8B}" type="datetime1">
              <a:rPr lang="en-US"/>
              <a:pPr>
                <a:defRPr/>
              </a:pPr>
              <a:t>8/9/2017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53036-5F7C-4778-A15D-A51291943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8"/>
          <p:cNvGrpSpPr>
            <a:grpSpLocks/>
          </p:cNvGrpSpPr>
          <p:nvPr/>
        </p:nvGrpSpPr>
        <p:grpSpPr bwMode="auto">
          <a:xfrm>
            <a:off x="0" y="-7938"/>
            <a:ext cx="9906000" cy="6865938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0646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4615" y="3681168"/>
              <a:ext cx="476347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124" y="-8467"/>
              <a:ext cx="300696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154" y="-8467"/>
              <a:ext cx="2588846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985" y="3047706"/>
              <a:ext cx="3259015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5477" y="-8467"/>
              <a:ext cx="285261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554" y="-8467"/>
              <a:ext cx="1289538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9585" y="-8467"/>
              <a:ext cx="1248507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015" y="3589086"/>
              <a:ext cx="181707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2981"/>
              <a:ext cx="449385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550863" y="609600"/>
            <a:ext cx="69850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50863" y="2160588"/>
            <a:ext cx="6985000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54700" y="6042025"/>
            <a:ext cx="7397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b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423D7AF8-4EC5-429D-B74E-4F11165C3685}" type="datetime1">
              <a:rPr lang="en-US"/>
              <a:pPr>
                <a:defRPr/>
              </a:pPr>
              <a:t>8/9/2017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0863" y="6042025"/>
            <a:ext cx="51165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 b="0">
                <a:solidFill>
                  <a:srgbClr val="898989"/>
                </a:solidFill>
                <a:latin typeface="Trebuchet MS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8650" y="6042025"/>
            <a:ext cx="5572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b="0">
                <a:solidFill>
                  <a:srgbClr val="0B5395"/>
                </a:solidFill>
                <a:latin typeface="+mn-lt"/>
              </a:defRPr>
            </a:lvl1pPr>
          </a:lstStyle>
          <a:p>
            <a:pPr>
              <a:defRPr/>
            </a:pPr>
            <a:fld id="{4FCF2D1C-E544-4C29-86EA-7C6478ECC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B5395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B5395"/>
          </a:solidFill>
          <a:latin typeface="Trebuchet MS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B5395"/>
          </a:solidFill>
          <a:latin typeface="Trebuchet MS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B5395"/>
          </a:solidFill>
          <a:latin typeface="Trebuchet MS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B5395"/>
          </a:solidFill>
          <a:latin typeface="Trebuchet MS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B5395"/>
          </a:solidFill>
          <a:latin typeface="Trebuchet MS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B5395"/>
          </a:solidFill>
          <a:latin typeface="Trebuchet MS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B5395"/>
          </a:solidFill>
          <a:latin typeface="Trebuchet MS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B5395"/>
          </a:solidFill>
          <a:latin typeface="Trebuchet MS" pitchFamily="34" charset="0"/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0B5395"/>
        </a:buClr>
        <a:buSzPct val="80000"/>
        <a:buFont typeface="Wingdings 3" pitchFamily="18" charset="2"/>
        <a:buChar char=""/>
        <a:defRPr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0B5395"/>
        </a:buClr>
        <a:buSzPct val="80000"/>
        <a:buFont typeface="Wingdings 3" pitchFamily="18" charset="2"/>
        <a:buChar char=""/>
        <a:defRPr sz="1600">
          <a:solidFill>
            <a:srgbClr val="404040"/>
          </a:solidFill>
          <a:latin typeface="+mn-lt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0B5395"/>
        </a:buClr>
        <a:buSzPct val="80000"/>
        <a:buFont typeface="Wingdings 3" pitchFamily="18" charset="2"/>
        <a:buChar char=""/>
        <a:defRPr sz="1400">
          <a:solidFill>
            <a:srgbClr val="404040"/>
          </a:solidFill>
          <a:latin typeface="+mn-lt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0B5395"/>
        </a:buClr>
        <a:buSzPct val="80000"/>
        <a:buFont typeface="Wingdings 3" pitchFamily="18" charset="2"/>
        <a:buChar char=""/>
        <a:defRPr sz="1200">
          <a:solidFill>
            <a:srgbClr val="404040"/>
          </a:solidFill>
          <a:latin typeface="+mn-lt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0B5395"/>
        </a:buClr>
        <a:buSzPct val="80000"/>
        <a:buFont typeface="Wingdings 3" pitchFamily="18" charset="2"/>
        <a:buChar char=""/>
        <a:defRPr sz="1200">
          <a:solidFill>
            <a:srgbClr val="404040"/>
          </a:solidFill>
          <a:latin typeface="+mn-lt"/>
        </a:defRPr>
      </a:lvl5pPr>
      <a:lvl6pPr marL="2514600" indent="-228600" algn="l" defTabSz="457200" rtl="0" fontAlgn="base">
        <a:spcBef>
          <a:spcPts val="1000"/>
        </a:spcBef>
        <a:spcAft>
          <a:spcPct val="0"/>
        </a:spcAft>
        <a:buClr>
          <a:srgbClr val="0B5395"/>
        </a:buClr>
        <a:buSzPct val="80000"/>
        <a:buFont typeface="Wingdings 3" pitchFamily="18" charset="2"/>
        <a:buChar char=""/>
        <a:defRPr sz="1200">
          <a:solidFill>
            <a:srgbClr val="404040"/>
          </a:solidFill>
          <a:latin typeface="+mn-lt"/>
        </a:defRPr>
      </a:lvl6pPr>
      <a:lvl7pPr marL="2971800" indent="-228600" algn="l" defTabSz="457200" rtl="0" fontAlgn="base">
        <a:spcBef>
          <a:spcPts val="1000"/>
        </a:spcBef>
        <a:spcAft>
          <a:spcPct val="0"/>
        </a:spcAft>
        <a:buClr>
          <a:srgbClr val="0B5395"/>
        </a:buClr>
        <a:buSzPct val="80000"/>
        <a:buFont typeface="Wingdings 3" pitchFamily="18" charset="2"/>
        <a:buChar char=""/>
        <a:defRPr sz="1200">
          <a:solidFill>
            <a:srgbClr val="404040"/>
          </a:solidFill>
          <a:latin typeface="+mn-lt"/>
        </a:defRPr>
      </a:lvl7pPr>
      <a:lvl8pPr marL="3429000" indent="-228600" algn="l" defTabSz="457200" rtl="0" fontAlgn="base">
        <a:spcBef>
          <a:spcPts val="1000"/>
        </a:spcBef>
        <a:spcAft>
          <a:spcPct val="0"/>
        </a:spcAft>
        <a:buClr>
          <a:srgbClr val="0B5395"/>
        </a:buClr>
        <a:buSzPct val="80000"/>
        <a:buFont typeface="Wingdings 3" pitchFamily="18" charset="2"/>
        <a:buChar char=""/>
        <a:defRPr sz="1200">
          <a:solidFill>
            <a:srgbClr val="404040"/>
          </a:solidFill>
          <a:latin typeface="+mn-lt"/>
        </a:defRPr>
      </a:lvl8pPr>
      <a:lvl9pPr marL="3886200" indent="-228600" algn="l" defTabSz="457200" rtl="0" fontAlgn="base">
        <a:spcBef>
          <a:spcPts val="1000"/>
        </a:spcBef>
        <a:spcAft>
          <a:spcPct val="0"/>
        </a:spcAft>
        <a:buClr>
          <a:srgbClr val="0B5395"/>
        </a:buClr>
        <a:buSzPct val="80000"/>
        <a:buFont typeface="Wingdings 3" pitchFamily="18" charset="2"/>
        <a:buChar char=""/>
        <a:defRPr sz="1200">
          <a:solidFill>
            <a:srgbClr val="40404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4325" y="1827213"/>
            <a:ext cx="7364413" cy="3881437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Свободные промышленные площадки</a:t>
            </a:r>
          </a:p>
          <a:p>
            <a:pPr marL="0" indent="0" algn="ctr">
              <a:buNone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Талдомского муниципального района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244850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9076" y="0"/>
            <a:ext cx="7316788" cy="6562726"/>
          </a:xfrm>
        </p:spPr>
        <p:txBody>
          <a:bodyPr/>
          <a:lstStyle/>
          <a:p>
            <a:pPr algn="ctr">
              <a:spcBef>
                <a:spcPts val="0"/>
              </a:spcBef>
              <a:buNone/>
            </a:pPr>
            <a:endParaRPr lang="ru-RU" sz="2000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ГОТОВЫЕ   ПРОИЗВОДСТВЕННЫЕ   ПОМЕЩЕНИЯ</a:t>
            </a: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УЧАСТОК  №  1.</a:t>
            </a: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Земельный участок – 10 345 м</a:t>
            </a:r>
            <a:r>
              <a:rPr lang="ru-RU" sz="2000" b="1" baseline="30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(аренда 49 лет)</a:t>
            </a: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Офис – 596 м</a:t>
            </a:r>
            <a:r>
              <a:rPr lang="ru-RU" sz="2000" b="1" baseline="30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Склад - 180 м</a:t>
            </a:r>
            <a:r>
              <a:rPr lang="ru-RU" sz="2000" b="1" baseline="30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оборудован стеллажами высотой 12 м</a:t>
            </a: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Производственный цех - 3189 м</a:t>
            </a:r>
            <a:r>
              <a:rPr lang="ru-RU" sz="2000" b="1" baseline="30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оборудован кран-балками 8 тонн – 2 шт., 10 тонн – 2 шт., высота подъема 8 м</a:t>
            </a: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Производственный цех – 1 437 м</a:t>
            </a:r>
            <a:r>
              <a:rPr lang="ru-RU" sz="2000" b="1" baseline="30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baseline="30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высота потолков 4 м</a:t>
            </a: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Подстанция – 1 000 кВа</a:t>
            </a: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Котельная газовая – 3 кВт</a:t>
            </a: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000" b="1" baseline="30000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\\Server\public\Николай Лыткин\ГОТОВЫЕ\ЦЕХ 1,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533" y="9525"/>
            <a:ext cx="9704934" cy="6858000"/>
          </a:xfrm>
          <a:prstGeom prst="rect">
            <a:avLst/>
          </a:prstGeom>
          <a:noFill/>
        </p:spPr>
      </p:pic>
      <p:pic>
        <p:nvPicPr>
          <p:cNvPr id="6148" name="Picture 4" descr="\\Server\public\Николай Лыткин\ГОТОВЫЕ\ЦЕХ 4, 5, 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163" y="0"/>
            <a:ext cx="970167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9076" y="0"/>
            <a:ext cx="7316788" cy="6562726"/>
          </a:xfrm>
        </p:spPr>
        <p:txBody>
          <a:bodyPr/>
          <a:lstStyle/>
          <a:p>
            <a:pPr algn="ctr">
              <a:spcBef>
                <a:spcPts val="0"/>
              </a:spcBef>
              <a:buNone/>
            </a:pPr>
            <a:endParaRPr lang="ru-RU" sz="2000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2000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УЧАСТОК  № 2.</a:t>
            </a: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Земельный участок – 7 947 м</a:t>
            </a:r>
            <a:r>
              <a:rPr lang="ru-RU" sz="2000" b="1" baseline="30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(в собственности)</a:t>
            </a: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Производственный цех – 2 897 м</a:t>
            </a:r>
            <a:r>
              <a:rPr lang="ru-RU" sz="2000" b="1" baseline="30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оборудован кран-балками 5 тонн и 10 тонн, высота подъема 8 м</a:t>
            </a: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Производственный цех – 2 802 м</a:t>
            </a:r>
            <a:r>
              <a:rPr lang="ru-RU" sz="2000" b="1" baseline="30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baseline="30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внутри разделен перегородкой на два цеха по         1 400 м</a:t>
            </a:r>
            <a:r>
              <a:rPr lang="ru-RU" sz="2000" b="1" baseline="30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 одной части два 5-тонных крана, в другой части – один 5- тонный кран, высота подъема 7м.</a:t>
            </a: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000" b="1" baseline="30000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\\Server\public\Николай Лыткин\ГОТОВЫЕ\ЦЕХ 1, 2, 3, котельная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533" y="0"/>
            <a:ext cx="9704934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Server\public\Николай Лыткин\ГОТОВЫЕ\Цех 7, скла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861" y="0"/>
            <a:ext cx="960027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9075" y="0"/>
            <a:ext cx="7400925" cy="6562726"/>
          </a:xfrm>
        </p:spPr>
        <p:txBody>
          <a:bodyPr/>
          <a:lstStyle/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УЧАСТОК  №  3.</a:t>
            </a: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Земельный участок – 35 774 м</a:t>
            </a:r>
            <a:r>
              <a:rPr lang="ru-RU" sz="2000" b="1" baseline="30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(аренда от 5 до 49 лет)</a:t>
            </a: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Производственные цеха – 14 144,9 м</a:t>
            </a:r>
            <a:r>
              <a:rPr lang="ru-RU" sz="2000" b="1" baseline="30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Склады – 4 369,2 м</a:t>
            </a:r>
            <a:r>
              <a:rPr lang="ru-RU" sz="2000" b="1" baseline="30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Навесы – 1 954,9 м</a:t>
            </a:r>
            <a:r>
              <a:rPr lang="ru-RU" sz="2000" b="1" baseline="30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производственные цеха выполнены из стальных и ж/бетонных конструкций.</a:t>
            </a: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Стены и кровля полистовая сборка с утеплителем.</a:t>
            </a: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Полы бетонные. Ворота откатные, подъемные.</a:t>
            </a: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Территория благоустроена: имеется водопровод, газ, канализация, отопление от собственной котельной, с подъездными путями, железнодорожная ветка.</a:t>
            </a: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000" b="1" baseline="30000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Server\public\Николай Лыткин\ГОТОВЫЕ\ИНВЕС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533" y="0"/>
            <a:ext cx="9704934" cy="6858000"/>
          </a:xfrm>
          <a:prstGeom prst="rect">
            <a:avLst/>
          </a:prstGeom>
          <a:noFill/>
        </p:spPr>
      </p:pic>
      <p:pic>
        <p:nvPicPr>
          <p:cNvPr id="9219" name="Picture 3" descr="\\Server\public\Николай Лыткин\ГОТОВЫЕ\ИНВЕСТ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533" y="0"/>
            <a:ext cx="970493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Server\public\Николай Лыткин\ГОТОВЫЕ\ИНВЕСТ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533" y="0"/>
            <a:ext cx="970493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Server\public\Николай Лыткин\ГОТОВЫЕ\ИНВЕСТ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533" y="0"/>
            <a:ext cx="970493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Server\public\Николай Лыткин\ГОТОВЫЕ\ИНВЕСТ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533" y="0"/>
            <a:ext cx="970493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69258" y="705486"/>
            <a:ext cx="6870961" cy="4519658"/>
          </a:xfrm>
        </p:spPr>
        <p:txBody>
          <a:bodyPr/>
          <a:lstStyle/>
          <a:p>
            <a:pPr algn="ctr">
              <a:buNone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Общая площадь свободных оборудованных производственных площадей на 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промплощадках</a:t>
            </a:r>
            <a:endParaRPr lang="ru-RU" sz="32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Талдомского района</a:t>
            </a:r>
          </a:p>
          <a:p>
            <a:pPr algn="ctr">
              <a:buNone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47,7 тыс. </a:t>
            </a:r>
            <a:r>
              <a:rPr lang="ru-RU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buNone/>
            </a:pPr>
            <a:endParaRPr lang="ru-RU" sz="32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39840" y="145143"/>
            <a:ext cx="9081532" cy="7273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sz="15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КОНКУРЕНТНЫЕ   ПРЕИМУЩЕСТВА   ПРОИЗВОДСТВЕННЫХ ПЛОЩАДЕЙ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капитальность зданий;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грузоподъемных механизмов во всех производственных цехах, грузоподъемностью от 5 до 20 тонн с подкрановой высотой до 7,5 метров;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всех коммуникаций (электричество, отопление, водопровод, канализация центральные, газ на участке);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собственные электрические подстанции мощностью по 1000 кВа каждая (что является существенным фактором при размещении крупного производства);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газовая котельная мощностью 3 МВт;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подъездного железнодорожного пути, выходящего на Савеловскую линию Московской железной дороги;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достаточно привлекательное географическое расположение (на территории города), близость к федеральным трассам;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настоящее время производственно-складской комплекс является действующим и на 100% готов к дальнейшему использованию.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		Все вышеперечисленные факторы позволят резидентам быстро и максимально эффективно  создавать и реализовывать свои               бизнес-проекты.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5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4"/>
          <p:cNvSpPr>
            <a:spLocks noChangeArrowheads="1"/>
          </p:cNvSpPr>
          <p:nvPr/>
        </p:nvSpPr>
        <p:spPr bwMode="auto">
          <a:xfrm>
            <a:off x="1442610" y="4725144"/>
            <a:ext cx="709453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</a:rPr>
              <a:t>Глава района – Юдин Владислав Юрьевич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Контакты: 8 49620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3-33-20,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taldom-rayon@mail.ru , 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Электронная почта Главы: 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</a:rPr>
              <a:t>vladislavyudin2014@yandex.ru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Адрес в сети Интернет: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</a:rPr>
              <a:t>талдом-район.рф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3938887" y="1700808"/>
            <a:ext cx="561662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</a:rPr>
              <a:t>Администрация Талдомского муниципального района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</a:rPr>
              <a:t> Московской области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</a:rPr>
              <a:t>Адрес 141900 Московская область,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</a:rPr>
              <a:t>г. Талдом. Пл.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</a:rPr>
              <a:t>К.Маркса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</a:rPr>
              <a:t>, д. 12</a:t>
            </a:r>
          </a:p>
        </p:txBody>
      </p:sp>
      <p:pic>
        <p:nvPicPr>
          <p:cNvPr id="90117" name="Picture 5" descr="2bc9XNo7cT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23" y="1298504"/>
            <a:ext cx="2866543" cy="3272752"/>
          </a:xfrm>
          <a:prstGeom prst="rect">
            <a:avLst/>
          </a:prstGeom>
          <a:noFill/>
          <a:ln w="38100" cmpd="dbl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13822" y="509439"/>
            <a:ext cx="3269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Ждём инвесторов!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7191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FFC302-2C9F-4502-BD49-05D2189FCDD6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89" y="370084"/>
            <a:ext cx="9150736" cy="549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7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754063" y="133350"/>
            <a:ext cx="6985000" cy="476250"/>
          </a:xfrm>
        </p:spPr>
        <p:txBody>
          <a:bodyPr/>
          <a:lstStyle/>
          <a:p>
            <a:pPr lvl="0"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ЗАО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«Фарфор Вербилок»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30332271"/>
              </p:ext>
            </p:extLst>
          </p:nvPr>
        </p:nvGraphicFramePr>
        <p:xfrm>
          <a:off x="390526" y="771528"/>
          <a:ext cx="4191000" cy="576262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135442"/>
                <a:gridCol w="2055558"/>
              </a:tblGrid>
              <a:tr h="4356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Наименование </a:t>
                      </a:r>
                      <a:r>
                        <a:rPr lang="ru-RU" sz="800" dirty="0">
                          <a:effectLst/>
                        </a:rPr>
                        <a:t>организации 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ЗАО </a:t>
                      </a:r>
                      <a:r>
                        <a:rPr lang="ru-RU" sz="800" dirty="0">
                          <a:effectLst/>
                        </a:rPr>
                        <a:t>Фарфор Вербилок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6256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Месторасположение </a:t>
                      </a:r>
                      <a:r>
                        <a:rPr lang="ru-RU" sz="800" dirty="0">
                          <a:effectLst/>
                        </a:rPr>
                        <a:t>(почтовый адрес)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141930</a:t>
                      </a:r>
                      <a:r>
                        <a:rPr lang="ru-RU" sz="800" dirty="0">
                          <a:effectLst/>
                        </a:rPr>
                        <a:t>, </a:t>
                      </a:r>
                      <a:r>
                        <a:rPr lang="ru-RU" sz="800" dirty="0" err="1">
                          <a:effectLst/>
                        </a:rPr>
                        <a:t>Моск</a:t>
                      </a:r>
                      <a:r>
                        <a:rPr lang="ru-RU" sz="800" dirty="0">
                          <a:effectLst/>
                        </a:rPr>
                        <a:t>. область, Талдомский район, п. Вербилки,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ул. </a:t>
                      </a:r>
                      <a:r>
                        <a:rPr lang="ru-RU" sz="800" dirty="0" err="1">
                          <a:effectLst/>
                        </a:rPr>
                        <a:t>Забырина</a:t>
                      </a:r>
                      <a:r>
                        <a:rPr lang="ru-RU" sz="800" dirty="0">
                          <a:effectLst/>
                        </a:rPr>
                        <a:t>, д. 1.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6348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Координаты </a:t>
                      </a:r>
                      <a:r>
                        <a:rPr lang="ru-RU" sz="800" dirty="0">
                          <a:effectLst/>
                        </a:rPr>
                        <a:t>(Ф.И.О. генерального директора, телефон/факс)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Генеральный </a:t>
                      </a:r>
                      <a:r>
                        <a:rPr lang="ru-RU" sz="800" dirty="0">
                          <a:effectLst/>
                        </a:rPr>
                        <a:t>директор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Усолкин</a:t>
                      </a:r>
                      <a:r>
                        <a:rPr lang="ru-RU" sz="800" dirty="0">
                          <a:effectLst/>
                        </a:rPr>
                        <a:t> Вячеслав Юрьевич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 тел. 495 924-94-12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4356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Контакты по свободным  производственным площадям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Генеральный директор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Усолкин Вячеслав Юрьевич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 тел. 495 924-94-12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4356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Общая </a:t>
                      </a:r>
                      <a:r>
                        <a:rPr lang="ru-RU" sz="800" dirty="0">
                          <a:effectLst/>
                        </a:rPr>
                        <a:t>площадь земельного участка, га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Более </a:t>
                      </a:r>
                      <a:r>
                        <a:rPr lang="ru-RU" sz="800" dirty="0">
                          <a:effectLst/>
                        </a:rPr>
                        <a:t>15,0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2904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Свободная площадь земельного участка, га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Более </a:t>
                      </a:r>
                      <a:r>
                        <a:rPr lang="ru-RU" sz="800" dirty="0">
                          <a:effectLst/>
                        </a:rPr>
                        <a:t>2,0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2904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Общая площадь производственных помещений, кв.м.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Более </a:t>
                      </a:r>
                      <a:r>
                        <a:rPr lang="ru-RU" sz="800" dirty="0">
                          <a:effectLst/>
                        </a:rPr>
                        <a:t>10 000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2904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Свободная площадь производственных помещений, кв.м.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Более </a:t>
                      </a:r>
                      <a:r>
                        <a:rPr lang="ru-RU" sz="800" dirty="0">
                          <a:effectLst/>
                        </a:rPr>
                        <a:t>4 000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2904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Краткая характеристика производственных помещений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Кирпичные </a:t>
                      </a:r>
                      <a:r>
                        <a:rPr lang="ru-RU" sz="800" dirty="0">
                          <a:effectLst/>
                        </a:rPr>
                        <a:t>постройки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5809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Наличие инженерной инфраструктуры: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канализация; электроэнергия; теплоснабжение; водоснабжение; газоснабжение; подъездные пути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Имеется </a:t>
                      </a:r>
                      <a:r>
                        <a:rPr lang="ru-RU" sz="800" dirty="0">
                          <a:effectLst/>
                        </a:rPr>
                        <a:t>полная инженерная инфраструктура, </a:t>
                      </a:r>
                      <a:r>
                        <a:rPr lang="ru-RU" sz="800" dirty="0" err="1">
                          <a:effectLst/>
                        </a:rPr>
                        <a:t>в.т.ч</a:t>
                      </a:r>
                      <a:r>
                        <a:rPr lang="ru-RU" sz="800" dirty="0">
                          <a:effectLst/>
                        </a:rPr>
                        <a:t>. ж/д пути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4356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Возможность подключения для организации нового предприятия (мощность эл. сетей)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Имеется </a:t>
                      </a:r>
                      <a:r>
                        <a:rPr lang="ru-RU" sz="800" dirty="0">
                          <a:effectLst/>
                        </a:rPr>
                        <a:t>6МВт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5809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Условия размещения организации малого бизнеса: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аренда, продажа, аренда с последующей продажей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Аренда </a:t>
                      </a:r>
                      <a:r>
                        <a:rPr lang="ru-RU" sz="800" dirty="0">
                          <a:effectLst/>
                        </a:rPr>
                        <a:t>от 150 руб. за 1 кв. м., продажа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4356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Возможности </a:t>
                      </a:r>
                      <a:r>
                        <a:rPr lang="ru-RU" sz="800" dirty="0">
                          <a:effectLst/>
                        </a:rPr>
                        <a:t>для организации производств 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Организация </a:t>
                      </a:r>
                      <a:r>
                        <a:rPr lang="ru-RU" sz="800" dirty="0">
                          <a:effectLst/>
                        </a:rPr>
                        <a:t>производств, не требующих специального разрешения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</a:tbl>
          </a:graphicData>
        </a:graphic>
      </p:graphicFrame>
      <p:pic>
        <p:nvPicPr>
          <p:cNvPr id="1026" name="Picture 2" descr="Помещение 3-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842715"/>
            <a:ext cx="3449642" cy="2100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Помещение 2-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49" y="3248025"/>
            <a:ext cx="3382967" cy="2505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871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538" y="66675"/>
            <a:ext cx="6985000" cy="590550"/>
          </a:xfrm>
        </p:spPr>
        <p:txBody>
          <a:bodyPr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ООО «Заря»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88532942"/>
              </p:ext>
            </p:extLst>
          </p:nvPr>
        </p:nvGraphicFramePr>
        <p:xfrm>
          <a:off x="461532" y="880869"/>
          <a:ext cx="4158093" cy="536844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141205"/>
                <a:gridCol w="2016888"/>
              </a:tblGrid>
              <a:tr h="379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Наименование </a:t>
                      </a:r>
                      <a:r>
                        <a:rPr lang="ru-RU" sz="800" dirty="0">
                          <a:effectLst/>
                        </a:rPr>
                        <a:t>организации (собственник или </a:t>
                      </a:r>
                      <a:r>
                        <a:rPr lang="ru-RU" sz="800" u="sng" dirty="0">
                          <a:effectLst/>
                        </a:rPr>
                        <a:t>управляющая компания</a:t>
                      </a:r>
                      <a:r>
                        <a:rPr lang="ru-RU" sz="800" dirty="0">
                          <a:effectLst/>
                        </a:rPr>
                        <a:t>)**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Ликеро-водочный </a:t>
                      </a:r>
                      <a:r>
                        <a:rPr lang="ru-RU" sz="800" dirty="0">
                          <a:effectLst/>
                        </a:rPr>
                        <a:t>завод «Вереск»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379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Месторасположение </a:t>
                      </a:r>
                      <a:r>
                        <a:rPr lang="ru-RU" sz="800" dirty="0">
                          <a:effectLst/>
                        </a:rPr>
                        <a:t>(почтовый адрес)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141900 </a:t>
                      </a:r>
                      <a:r>
                        <a:rPr lang="ru-RU" sz="800" dirty="0">
                          <a:effectLst/>
                        </a:rPr>
                        <a:t>г. Талдом, ул. Советская,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 д. 26в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2527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Координаты (Ф.И.О. генерального директора, телефон/факс)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Перин Владимир Георгиевич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 482 342-04-56, 916-616-59-81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2527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Контакты по свободным  производственным площадям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Рогожкин Дмитрий Павлович 919 967-08-55, 916 616-59-81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236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Общая площадь земельного участка, га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0,67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2527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Свободная площадь земельного участка, га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-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3551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Общая площадь производственных помещений, кв.м.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1700 м²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3551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Свободная площадь производственных помещений, кв.м.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1400 м²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11838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Краткая характеристика производственных помещений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Свободный склад имеет бетонные полы, смонтировано оборудование для кондиционирования воздуха, имеется приточная и вытяжная вентиляция, отопление  от собственной котельной, подъездные пути с двух сторон. Имеется отапливаемый гараж и бокс со смотровой ямой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7102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Наличие инженерной инфраструктуры: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канализация, электроэнергия, теплоснабжение,  водоснабжение, газоснабжение, подъездные пути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 полном объеме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2527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Возможность подключения для организации нового предприятия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имеется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5054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Условия размещения организации малого бизнеса: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аренда, продажа, аренда с последующей продажей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Аренда (от 300 до 700 рублей за 1 кв.м.), продажа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2527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Возможности для организации производств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возможности для организации пищевых производств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</a:tbl>
          </a:graphicData>
        </a:graphic>
      </p:graphicFrame>
      <p:pic>
        <p:nvPicPr>
          <p:cNvPr id="1025" name="Picture 1" descr="скла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857250"/>
            <a:ext cx="3339703" cy="22315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Склад-1400к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876" y="3457574"/>
            <a:ext cx="3339703" cy="2493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942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491" y="203200"/>
            <a:ext cx="6985000" cy="566057"/>
          </a:xfrm>
        </p:spPr>
        <p:txBody>
          <a:bodyPr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КредитЭнерго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37958458"/>
              </p:ext>
            </p:extLst>
          </p:nvPr>
        </p:nvGraphicFramePr>
        <p:xfrm>
          <a:off x="439964" y="1097188"/>
          <a:ext cx="4847772" cy="568448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249715"/>
                <a:gridCol w="2598057"/>
              </a:tblGrid>
              <a:tr h="2303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Наименование организации (собственник или </a:t>
                      </a:r>
                      <a:r>
                        <a:rPr lang="ru-RU" sz="800" u="sng" dirty="0">
                          <a:effectLst/>
                        </a:rPr>
                        <a:t>управляющая компания</a:t>
                      </a:r>
                      <a:r>
                        <a:rPr lang="ru-RU" sz="800" dirty="0">
                          <a:effectLst/>
                        </a:rPr>
                        <a:t>)**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894" marR="328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ООО </a:t>
                      </a:r>
                      <a:r>
                        <a:rPr lang="ru-RU" sz="800" dirty="0">
                          <a:effectLst/>
                        </a:rPr>
                        <a:t>«</a:t>
                      </a:r>
                      <a:r>
                        <a:rPr lang="ru-RU" sz="800" dirty="0" err="1">
                          <a:effectLst/>
                        </a:rPr>
                        <a:t>КредитЭнерго</a:t>
                      </a:r>
                      <a:r>
                        <a:rPr lang="ru-RU" sz="800" dirty="0" smtClean="0">
                          <a:effectLst/>
                        </a:rPr>
                        <a:t>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894" marR="32894" marT="0" marB="0"/>
                </a:tc>
              </a:tr>
              <a:tr h="2303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Месторасположение (почтовый адрес)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894" marR="328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141960, Московская область, Талдомский район, пос. Запрудня, ул. Ленина, дом 1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894" marR="32894" marT="0" marB="0"/>
                </a:tc>
              </a:tr>
              <a:tr h="2303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Координаты (Ф.И.О. генерального директора, телефон/факс)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894" marR="328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Директор Пышкин Николай Борисович, тел./факс 8(49620) 32194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894" marR="32894" marT="0" marB="0"/>
                </a:tc>
              </a:tr>
              <a:tr h="2303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Контакты по свободным  производственным площадям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894" marR="328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Пышкин Николай Борисович,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тел. 89165221972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894" marR="32894" marT="0" marB="0"/>
                </a:tc>
              </a:tr>
              <a:tr h="1151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Общая площадь земельного участка, га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894" marR="328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30 614 кв.м.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894" marR="32894" marT="0" marB="0"/>
                </a:tc>
              </a:tr>
              <a:tr h="1151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Свободная площадь земельного участка, га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894" marR="328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30 614 </a:t>
                      </a:r>
                      <a:r>
                        <a:rPr lang="ru-RU" sz="800" dirty="0" err="1">
                          <a:effectLst/>
                        </a:rPr>
                        <a:t>кв.м</a:t>
                      </a:r>
                      <a:r>
                        <a:rPr lang="ru-RU" sz="800" dirty="0">
                          <a:effectLst/>
                        </a:rPr>
                        <a:t>.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894" marR="32894" marT="0" marB="0"/>
                </a:tc>
              </a:tr>
              <a:tr h="2209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Общая площадь производственных помещений, кв.м.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894" marR="328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15 223 кв.м.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894" marR="32894" marT="0" marB="0"/>
                </a:tc>
              </a:tr>
              <a:tr h="2303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Свободная площадь производственных помещений, кв.м.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894" marR="328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15 223 кв.м.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894" marR="32894" marT="0" marB="0"/>
                </a:tc>
              </a:tr>
              <a:tr h="2303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Краткая характеристика производственных помещений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894" marR="328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Промышленные корпуса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894" marR="32894" marT="0" marB="0"/>
                </a:tc>
              </a:tr>
              <a:tr h="21267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Наличие инженерной инфраструктуры: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канализация; электроэнергия; теплоснабжение; водоснабжение; газоснабжение; подъездные пути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894" marR="328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Имеется вся инфраструктура (электроэнергия, водоснабжение; газоснабжение;  ливневые и фекальные канализации; подъездные пути; теплоснабжение).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Электроснабжение производственной площадки осуществляется от п/ст №152 Северных электрических сетей. Мощность п/ст 2х40000 кВА. Питание осуществляется по 13 фидерам. На территории производственной площадки имеется 5 распредустройств. Присоединенная мощность 46000 кВА, из них 13000 кВА по линии 10 кВ и 13000 кВА по линии 6 кВ.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 территории производственной площадки проходит газопровод сечением 300 кв.мм. Давление газопровода 6 атм.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На производственной площадке имеется 2 артезианские скважины, производительностью 120 и 160 куб.м./час. Сети внутриплощадочного водопровода могут быть подключены к системе поселкового водоснабжения через 2 ввода диаметром 400 мм.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894" marR="32894" marT="0" marB="0"/>
                </a:tc>
              </a:tr>
              <a:tr h="2303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Возможность подключения для организации нового предприятия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894" marR="328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Существует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894" marR="32894" marT="0" marB="0"/>
                </a:tc>
              </a:tr>
              <a:tr h="3314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Условия размещения организации малого бизнеса: аренда, продажа, аренда с последующей продажей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894" marR="328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Возможно аренда, продажа, аренда с последующей продажей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894" marR="32894" marT="0" marB="0"/>
                </a:tc>
              </a:tr>
              <a:tr h="441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Возможности для организации производств 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894" marR="328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Возможность любого промышленного использования, кроме пищевого и медицинского.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894" marR="32894" marT="0" marB="0"/>
                </a:tc>
              </a:tr>
            </a:tbl>
          </a:graphicData>
        </a:graphic>
      </p:graphicFrame>
      <p:pic>
        <p:nvPicPr>
          <p:cNvPr id="2049" name="Picture 1" descr="IMG_76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430" y="1277257"/>
            <a:ext cx="3338284" cy="2415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G_769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430" y="3838575"/>
            <a:ext cx="3338284" cy="2714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991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g492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870857"/>
            <a:ext cx="3837554" cy="2674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IMG_768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43" y="898150"/>
            <a:ext cx="3889827" cy="2593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IMG_759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672114"/>
            <a:ext cx="3788228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IMG_760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615" y="3697741"/>
            <a:ext cx="3960528" cy="2640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287814" y="159435"/>
            <a:ext cx="4953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КредитЭнерго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613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0177" y="159657"/>
            <a:ext cx="6985000" cy="769257"/>
          </a:xfrm>
        </p:spPr>
        <p:txBody>
          <a:bodyPr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ОАО «ТКБ «Почта»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94111621"/>
              </p:ext>
            </p:extLst>
          </p:nvPr>
        </p:nvGraphicFramePr>
        <p:xfrm>
          <a:off x="377370" y="740227"/>
          <a:ext cx="4005943" cy="600117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041151"/>
                <a:gridCol w="1964792"/>
              </a:tblGrid>
              <a:tr h="3938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Наименование организации (собственник или </a:t>
                      </a:r>
                      <a:r>
                        <a:rPr lang="ru-RU" sz="800" u="sng" dirty="0">
                          <a:effectLst/>
                        </a:rPr>
                        <a:t>управляющая компания</a:t>
                      </a:r>
                      <a:r>
                        <a:rPr lang="ru-RU" sz="800" dirty="0">
                          <a:effectLst/>
                        </a:rPr>
                        <a:t>)**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ОАО </a:t>
                      </a:r>
                      <a:r>
                        <a:rPr lang="ru-RU" sz="800" dirty="0">
                          <a:effectLst/>
                        </a:rPr>
                        <a:t>«ТКБ «Почта»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3938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Месторасположение </a:t>
                      </a:r>
                      <a:r>
                        <a:rPr lang="ru-RU" sz="800" dirty="0">
                          <a:effectLst/>
                        </a:rPr>
                        <a:t>(почтовый адрес)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141912</a:t>
                      </a:r>
                      <a:r>
                        <a:rPr lang="ru-RU" sz="800" dirty="0">
                          <a:effectLst/>
                        </a:rPr>
                        <a:t>, п. Северный,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ул. Зеленая</a:t>
                      </a:r>
                      <a:r>
                        <a:rPr lang="ru-RU" sz="800" dirty="0" smtClean="0">
                          <a:effectLst/>
                        </a:rPr>
                        <a:t>,  </a:t>
                      </a:r>
                      <a:r>
                        <a:rPr lang="ru-RU" sz="800" dirty="0">
                          <a:effectLst/>
                        </a:rPr>
                        <a:t>д. 16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3938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Координаты (Ф.И.О. генерального директора, телефон/факс)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Тралла Юрий Альбертович 7-43-11, 7-43-05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525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Контакты по свободным  производственным площадям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Кондратьева Наталия Александровна, 7-43-11, Тралла Юрий Альбертович 909 984-84-84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3938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Общая площадь земельного участка, га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0,3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2625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Свободная площадь земельного участка, га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0,3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3938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Общая площадь производственных помещений, кв.м.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1793,7 </a:t>
                      </a:r>
                      <a:r>
                        <a:rPr lang="ru-RU" sz="800" dirty="0">
                          <a:effectLst/>
                        </a:rPr>
                        <a:t>м²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3938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Свободная площадь производственных помещений, кв.м.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1793,7 </a:t>
                      </a:r>
                      <a:r>
                        <a:rPr lang="ru-RU" sz="800" dirty="0">
                          <a:effectLst/>
                        </a:rPr>
                        <a:t>м²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6563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Краткая характеристика производственных помещений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Помещения полностью оборудованы: различные станки, инструменты, запас материалов для производства, оргтехника, мебель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11814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Наличие </a:t>
                      </a:r>
                      <a:r>
                        <a:rPr lang="ru-RU" sz="800" dirty="0">
                          <a:effectLst/>
                        </a:rPr>
                        <a:t>инженерной инфраструктуры: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канализация;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электроэнергия;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теплоснабжение;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водоснабжение;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газоснабжение;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 подъездные пути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есть;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разрешенная мощность 70 кВт;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подача пара с поселковой котельной;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подача воды с поселковой ВНС;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нет;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есть (через территорию ОАО ТОЗ «Промсвязь»)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525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Условия размещения организации малого бизнеса: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аренда, продажа, аренда с последующей продажей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Предприятие выставлено на продажу, аренда, аренда с последующей продажей (цена договорная)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  <a:tr h="3938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Возможности </a:t>
                      </a:r>
                      <a:r>
                        <a:rPr lang="ru-RU" sz="800" dirty="0">
                          <a:effectLst/>
                        </a:rPr>
                        <a:t>для организации производств 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Производство </a:t>
                      </a:r>
                      <a:r>
                        <a:rPr lang="ru-RU" sz="800" dirty="0">
                          <a:effectLst/>
                        </a:rPr>
                        <a:t>ленточных конвейеров или другое производство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719" marR="33719" marT="0" marB="0"/>
                </a:tc>
              </a:tr>
            </a:tbl>
          </a:graphicData>
        </a:graphic>
      </p:graphicFrame>
      <p:pic>
        <p:nvPicPr>
          <p:cNvPr id="4097" name="Picture 1" descr="фото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172" y="734284"/>
            <a:ext cx="3911600" cy="2958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172" y="3823279"/>
            <a:ext cx="3911600" cy="2824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792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09575" y="145143"/>
            <a:ext cx="9111797" cy="4498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15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ru-RU" sz="1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расположен по адресу: 141900 Московская область г.Талдом ул. Загородная д. 1А, в 100 км от МКАД к Северу от Москвы и 50 км от ЦКАД</a:t>
            </a:r>
            <a:r>
              <a:rPr lang="ru-RU" sz="1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None/>
            </a:pPr>
            <a:endParaRPr lang="ru-RU" sz="15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5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5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5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5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5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5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5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endParaRPr lang="ru-RU" sz="15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03056" y="95250"/>
            <a:ext cx="6985000" cy="581025"/>
          </a:xfrm>
        </p:spPr>
        <p:txBody>
          <a:bodyPr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Технопарк «Талдомский»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1449388"/>
            <a:ext cx="7305675" cy="450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 1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FFFFFF"/>
      </a:accent3>
      <a:accent4>
        <a:srgbClr val="000000"/>
      </a:accent4>
      <a:accent5>
        <a:srgbClr val="AABBDF"/>
      </a:accent5>
      <a:accent6>
        <a:srgbClr val="008EC4"/>
      </a:accent6>
      <a:hlink>
        <a:srgbClr val="F49100"/>
      </a:hlink>
      <a:folHlink>
        <a:srgbClr val="85DFD0"/>
      </a:folHlink>
    </a:clrScheme>
    <a:fontScheme name="Грань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Грань 1">
        <a:dk1>
          <a:srgbClr val="000000"/>
        </a:dk1>
        <a:lt1>
          <a:srgbClr val="FFFFFF"/>
        </a:lt1>
        <a:dk2>
          <a:srgbClr val="17406D"/>
        </a:dk2>
        <a:lt2>
          <a:srgbClr val="DBEFF9"/>
        </a:lt2>
        <a:accent1>
          <a:srgbClr val="0F6FC6"/>
        </a:accent1>
        <a:accent2>
          <a:srgbClr val="009DD9"/>
        </a:accent2>
        <a:accent3>
          <a:srgbClr val="FFFFFF"/>
        </a:accent3>
        <a:accent4>
          <a:srgbClr val="000000"/>
        </a:accent4>
        <a:accent5>
          <a:srgbClr val="AABBDF"/>
        </a:accent5>
        <a:accent6>
          <a:srgbClr val="008EC4"/>
        </a:accent6>
        <a:hlink>
          <a:srgbClr val="F49100"/>
        </a:hlink>
        <a:folHlink>
          <a:srgbClr val="85DF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4684</TotalTime>
  <Words>1275</Words>
  <Application>Microsoft Office PowerPoint</Application>
  <PresentationFormat>Лист A4 (210x297 мм)</PresentationFormat>
  <Paragraphs>280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Грань</vt:lpstr>
      <vt:lpstr>Презентация PowerPoint</vt:lpstr>
      <vt:lpstr>Презентация PowerPoint</vt:lpstr>
      <vt:lpstr>Презентация PowerPoint</vt:lpstr>
      <vt:lpstr>ЗАО «Фарфор Вербилок» </vt:lpstr>
      <vt:lpstr>ООО «Заря» </vt:lpstr>
      <vt:lpstr>ООО «КредитЭнерго» </vt:lpstr>
      <vt:lpstr>Презентация PowerPoint</vt:lpstr>
      <vt:lpstr>ОАО «ТКБ «Почта»</vt:lpstr>
      <vt:lpstr>Технопарк «Талдомский»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Antranik Nersesyan</dc:creator>
  <cp:lastModifiedBy>KudriavcevaNA</cp:lastModifiedBy>
  <cp:revision>401</cp:revision>
  <cp:lastPrinted>2017-08-02T16:46:25Z</cp:lastPrinted>
  <dcterms:created xsi:type="dcterms:W3CDTF">2015-10-29T13:36:46Z</dcterms:created>
  <dcterms:modified xsi:type="dcterms:W3CDTF">2017-08-09T06:02:46Z</dcterms:modified>
</cp:coreProperties>
</file>